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2"/>
    </p:embeddedFont>
    <p:embeddedFont>
      <p:font typeface="IBM Plex Sans Condensed" panose="020B0506050203000203" pitchFamily="34" charset="0"/>
      <p:regular r:id="rId43"/>
      <p:bold r:id="rId44"/>
      <p:italic r:id="rId45"/>
      <p:boldItalic r:id="rId46"/>
    </p:embeddedFont>
    <p:embeddedFont>
      <p:font typeface="IBM Plex Sans Condensed Medium" panose="020B0606050203000203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D1FCBC-01BB-4CEE-8D47-0E272CEB16D5}">
  <a:tblStyle styleId="{2DD1FCBC-01BB-4CEE-8D47-0E272CEB16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ee6f7664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ee6f7664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2e6846a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2e6846a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ee6f766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ee6f766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ee6f7664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ee6f7664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ee6f7664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ee6f7664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01da30c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01da30c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f5e34598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f5e34598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Abrir uma página web e inspecioná-la na hora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7d588b11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7d588b11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http://books.toscrape.com/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7d588b1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f7d588b1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Abrir o código na sala e ir fazendo juntos!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7d588b11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7d588b11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ee6f7664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cee6f7664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ee6f7664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cee6f76642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2e6846a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2e6846a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ee6f7664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ee6f7664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cf5e34598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cf5e34598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Abrir o código na sala e ir fazendo juntos!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cf5e34598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cf5e34598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cf5e34598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cf5e34598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f5e34598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cf5e34598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cee6f7664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cee6f7664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cf5e34598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cf5e34598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0fef0eb1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0fef0eb15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cee6f7664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cee6f7664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f5e34598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f5e34598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ee6f7664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ee6f7664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hyperlink" Target="https://youtu.be/t2S6OHxA5bo?list=PLpEkHIMBBLdgdquRNAhctJ9l4Qij28Bcv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ooks.toscrape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www.linkedin.com/in/anderson-bishopx/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nstagram.com/o_dev_python_pobre/" TargetMode="External"/><Relationship Id="rId5" Type="http://schemas.openxmlformats.org/officeDocument/2006/relationships/hyperlink" Target="https://www.instagram.com/bishop_linux/" TargetMode="External"/><Relationship Id="rId4" Type="http://schemas.openxmlformats.org/officeDocument/2006/relationships/hyperlink" Target="https://github.com/bishoppython" TargetMode="External"/><Relationship Id="rId9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selenium-python.readthedocs.io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pandas.pydata.org/docs/" TargetMode="External"/><Relationship Id="rId5" Type="http://schemas.openxmlformats.org/officeDocument/2006/relationships/hyperlink" Target="https://requests.readthedocs.io/en/latest/" TargetMode="External"/><Relationship Id="rId4" Type="http://schemas.openxmlformats.org/officeDocument/2006/relationships/hyperlink" Target="https://beautiful-soup-4.readthedocs.io/en/lates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573200" y="1089600"/>
            <a:ext cx="5235600" cy="311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Web scraping</a:t>
            </a:r>
            <a:endParaRPr sz="9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With python</a:t>
            </a:r>
            <a:endParaRPr sz="900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825" y="-4168"/>
            <a:ext cx="767393" cy="76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1049" y="538925"/>
            <a:ext cx="396969" cy="4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subTitle" idx="4294967295"/>
          </p:nvPr>
        </p:nvSpPr>
        <p:spPr>
          <a:xfrm>
            <a:off x="918600" y="3722438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Mini Curso - 2024</a:t>
            </a:r>
            <a:endParaRPr/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6">
            <a:alphaModFix/>
          </a:blip>
          <a:srcRect l="-727" t="7354" r="5006" b="1958"/>
          <a:stretch/>
        </p:blipFill>
        <p:spPr>
          <a:xfrm>
            <a:off x="3727675" y="3884975"/>
            <a:ext cx="2698650" cy="11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688" y="1238675"/>
            <a:ext cx="2840226" cy="3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>
            <a:spLocks noGrp="1"/>
          </p:cNvSpPr>
          <p:nvPr>
            <p:ph type="ctrTitle" idx="4294967295"/>
          </p:nvPr>
        </p:nvSpPr>
        <p:spPr>
          <a:xfrm>
            <a:off x="4434675" y="105021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WEB CRAWLING</a:t>
            </a:r>
            <a:endParaRPr sz="600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150" y="1770303"/>
            <a:ext cx="241950" cy="23721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>
            <a:spLocks noGrp="1"/>
          </p:cNvSpPr>
          <p:nvPr>
            <p:ph type="ctrTitle" idx="4294967295"/>
          </p:nvPr>
        </p:nvSpPr>
        <p:spPr>
          <a:xfrm>
            <a:off x="925400" y="1238675"/>
            <a:ext cx="5091300" cy="300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O ato de baixar automaticamente os dados de uma página web e extrair hyperlinks contidos dela;</a:t>
            </a:r>
            <a:endParaRPr sz="2300">
              <a:solidFill>
                <a:schemeClr val="dk1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As informações extraídas podem ser armazenadas praticamente em qualquer lugar;</a:t>
            </a:r>
            <a:endParaRPr sz="2300">
              <a:solidFill>
                <a:schemeClr val="dk1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Web crawling são utilizados  por grandes buscadores como: google, bing e yahoo.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280425" y="223512"/>
            <a:ext cx="1552950" cy="6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of web scraping</a:t>
            </a: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2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157" name="Google Shape;157;p2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159" name="Google Shape;159;p2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160" name="Google Shape;160;p2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3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162" name="Google Shape;162;p2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163" name="Google Shape;163;p2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166" name="Google Shape;166;p2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168" name="Google Shape;168;p2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169" name="Google Shape;169;p2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171" name="Google Shape;171;p2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172" name="Google Shape;172;p2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sp>
        <p:nvSpPr>
          <p:cNvPr id="174" name="Google Shape;174;p2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Coleta de Dados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Análise de Conteúdo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Armazenamento ou Uso dos Dados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Acesso a Web Page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Processamento de dados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Aperfeiçoamento das Técnicas</a:t>
            </a:r>
            <a:endParaRPr b="1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l="-727" t="7354" r="5006" b="1958"/>
          <a:stretch/>
        </p:blipFill>
        <p:spPr>
          <a:xfrm>
            <a:off x="7760725" y="92177"/>
            <a:ext cx="1286399" cy="54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body" idx="1"/>
          </p:nvPr>
        </p:nvSpPr>
        <p:spPr>
          <a:xfrm>
            <a:off x="639625" y="1024225"/>
            <a:ext cx="6357900" cy="15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BeautifulSoup4</a:t>
            </a:r>
            <a:endParaRPr sz="25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200"/>
              <a:t>É uma biblioteca Python para analisar documentos HTML e XML.</a:t>
            </a:r>
            <a:endParaRPr sz="220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639625" y="2716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Principais ferramentas para web scraping</a:t>
            </a:r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r="7621"/>
          <a:stretch/>
        </p:blipFill>
        <p:spPr>
          <a:xfrm rot="-287775">
            <a:off x="5049224" y="3432763"/>
            <a:ext cx="5033476" cy="72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975" y="2334374"/>
            <a:ext cx="2073243" cy="23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102600" y="4169469"/>
            <a:ext cx="1865700" cy="79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639625" y="2716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Principais ferramentas para web scraping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r="7621"/>
          <a:stretch/>
        </p:blipFill>
        <p:spPr>
          <a:xfrm>
            <a:off x="6857950" y="456613"/>
            <a:ext cx="2592926" cy="37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>
            <a:spLocks noGrp="1"/>
          </p:cNvSpPr>
          <p:nvPr>
            <p:ph type="body" idx="2"/>
          </p:nvPr>
        </p:nvSpPr>
        <p:spPr>
          <a:xfrm>
            <a:off x="639625" y="953225"/>
            <a:ext cx="6590700" cy="266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Requests</a:t>
            </a:r>
            <a:endParaRPr sz="23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/>
              <a:t>Embora seja principalmente uma biblioteca para fazer requisições HTTP, o requests pode ser usado para extrair dados de páginas da web de forma básica.</a:t>
            </a:r>
            <a:endParaRPr sz="2000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813" y="2805140"/>
            <a:ext cx="2592924" cy="172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102600" y="4169469"/>
            <a:ext cx="1865700" cy="79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639625" y="2716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Principais ferramentas para web scraping</a:t>
            </a:r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 r="7621"/>
          <a:stretch/>
        </p:blipFill>
        <p:spPr>
          <a:xfrm>
            <a:off x="6857950" y="456613"/>
            <a:ext cx="2592926" cy="37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>
            <a:spLocks noGrp="1"/>
          </p:cNvSpPr>
          <p:nvPr>
            <p:ph type="body" idx="3"/>
          </p:nvPr>
        </p:nvSpPr>
        <p:spPr>
          <a:xfrm>
            <a:off x="639631" y="862650"/>
            <a:ext cx="62880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Selenium</a:t>
            </a:r>
            <a:endParaRPr sz="2200" b="1"/>
          </a:p>
          <a:p>
            <a:pPr marL="0" lvl="0" indent="0" algn="just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900"/>
              <a:t>Selenium é uma ferramenta de automação de navegador que permite simular interações humanas com páginas da web. É útil para situações em que o conteúdo é gerado dinamicamente por JavaScript, ou quando é necessário preencher formulários ou clicar em botões para acessar dados.</a:t>
            </a:r>
            <a:endParaRPr sz="1900"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235" y="3110426"/>
            <a:ext cx="1395525" cy="14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102600" y="4169469"/>
            <a:ext cx="1865700" cy="79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639625" y="2539800"/>
            <a:ext cx="6218400" cy="11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Scrapy</a:t>
            </a:r>
            <a:endParaRPr sz="2300" b="1"/>
          </a:p>
          <a:p>
            <a:pPr marL="0" lvl="0" indent="0" algn="just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/>
              <a:t>Scrapy é um framework completo para web scraping que simplifica o processo de extração de dados de várias páginas da web de forma escalável e eficiente. </a:t>
            </a:r>
            <a:endParaRPr sz="2000"/>
          </a:p>
        </p:txBody>
      </p:sp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xfrm>
            <a:off x="639625" y="2716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Principais ferramentas para web scraping</a:t>
            </a: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r="7621"/>
          <a:stretch/>
        </p:blipFill>
        <p:spPr>
          <a:xfrm>
            <a:off x="6544125" y="667894"/>
            <a:ext cx="3975375" cy="5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>
            <a:spLocks noGrp="1"/>
          </p:cNvSpPr>
          <p:nvPr>
            <p:ph type="body" idx="1"/>
          </p:nvPr>
        </p:nvSpPr>
        <p:spPr>
          <a:xfrm>
            <a:off x="639625" y="1092625"/>
            <a:ext cx="6218400" cy="15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Lxml</a:t>
            </a:r>
            <a:endParaRPr sz="2300" b="1"/>
          </a:p>
          <a:p>
            <a:pPr marL="0" lvl="0" indent="0" algn="just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/>
              <a:t>É uma biblioteca Python utilizada para análise e manipulação de documentos HTML e XML.</a:t>
            </a:r>
            <a:endParaRPr sz="2000"/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4">
            <a:alphaModFix/>
          </a:blip>
          <a:srcRect r="59524"/>
          <a:stretch/>
        </p:blipFill>
        <p:spPr>
          <a:xfrm>
            <a:off x="5945525" y="3690600"/>
            <a:ext cx="1159650" cy="11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102600" y="4336400"/>
            <a:ext cx="1471676" cy="6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779100" y="428500"/>
            <a:ext cx="6695400" cy="890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USO PRÁTICO DO WEB SCRAPING</a:t>
            </a:r>
            <a:endParaRPr sz="3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7" name="Google Shape;227;p26"/>
          <p:cNvGraphicFramePr/>
          <p:nvPr/>
        </p:nvGraphicFramePr>
        <p:xfrm>
          <a:off x="779063" y="12214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{2DD1FCBC-01BB-4CEE-8D47-0E272CEB16D5}</a:tableStyleId>
              </a:tblPr>
              <a:tblGrid>
                <a:gridCol w="17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Data Science</a:t>
                      </a:r>
                      <a:endParaRPr sz="1500" b="1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Storage</a:t>
                      </a:r>
                      <a:endParaRPr sz="1600" b="1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BI</a:t>
                      </a:r>
                      <a:endParaRPr sz="1600" b="1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Coleta</a:t>
                      </a:r>
                      <a:endParaRPr sz="1600" b="1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Base de dados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Mercado Financeiro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ETL</a:t>
                      </a:r>
                      <a:endParaRPr sz="1600" b="1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API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Mercado Varejista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Analise</a:t>
                      </a:r>
                      <a:endParaRPr sz="1600" b="1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Web Site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Consultoria e Treinamento</a:t>
                      </a:r>
                      <a:endParaRPr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70047">
            <a:off x="6353348" y="1108374"/>
            <a:ext cx="3664379" cy="467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394" y="1073675"/>
            <a:ext cx="664550" cy="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7562725" y="291725"/>
            <a:ext cx="1245624" cy="5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779100" y="167225"/>
            <a:ext cx="37425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Instructions for use</a:t>
            </a:r>
            <a:endParaRPr sz="3700"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2"/>
          </p:nvPr>
        </p:nvSpPr>
        <p:spPr>
          <a:xfrm>
            <a:off x="621625" y="3955100"/>
            <a:ext cx="59709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300">
                <a:latin typeface="Bebas Neue"/>
                <a:ea typeface="Bebas Neue"/>
                <a:cs typeface="Bebas Neue"/>
                <a:sym typeface="Bebas Neue"/>
              </a:rPr>
              <a:t>pip install beautifulsoup4 selenium pandas openpyxl</a:t>
            </a:r>
            <a:endParaRPr sz="23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body" idx="1"/>
          </p:nvPr>
        </p:nvSpPr>
        <p:spPr>
          <a:xfrm>
            <a:off x="899450" y="1133900"/>
            <a:ext cx="3862500" cy="248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BIBLIOTECAS UTILIZADAS</a:t>
            </a:r>
            <a:endParaRPr sz="1800"/>
          </a:p>
          <a:p>
            <a:pPr marL="457200" lvl="0" indent="-349250" algn="l" rtl="0">
              <a:spcBef>
                <a:spcPts val="800"/>
              </a:spcBef>
              <a:spcAft>
                <a:spcPts val="0"/>
              </a:spcAft>
              <a:buSzPts val="1900"/>
              <a:buChar char="▪"/>
            </a:pPr>
            <a:r>
              <a:rPr lang="en" sz="1900" b="1"/>
              <a:t>BeautifulSoup4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" sz="1900" b="1"/>
              <a:t>Selenium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" sz="1900" b="1"/>
              <a:t>Pandas</a:t>
            </a:r>
            <a:endParaRPr sz="1900" b="1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" sz="1900" b="1"/>
              <a:t>Openpyxl</a:t>
            </a:r>
            <a:endParaRPr sz="19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42" name="Google Shape;242;p27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243" name="Google Shape;243;p2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47" name="Google Shape;247;p27"/>
          <p:cNvSpPr txBox="1">
            <a:spLocks noGrp="1"/>
          </p:cNvSpPr>
          <p:nvPr>
            <p:ph type="body" idx="2"/>
          </p:nvPr>
        </p:nvSpPr>
        <p:spPr>
          <a:xfrm>
            <a:off x="621625" y="3474950"/>
            <a:ext cx="50709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7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Para efetuar a instalação</a:t>
            </a:r>
            <a:endParaRPr sz="17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7444800" y="167225"/>
            <a:ext cx="1508281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8"/>
          <p:cNvGrpSpPr/>
          <p:nvPr/>
        </p:nvGrpSpPr>
        <p:grpSpPr>
          <a:xfrm>
            <a:off x="5209838" y="1136550"/>
            <a:ext cx="3610650" cy="1289700"/>
            <a:chOff x="5209838" y="1060350"/>
            <a:chExt cx="3610650" cy="1289700"/>
          </a:xfrm>
        </p:grpSpPr>
        <p:sp>
          <p:nvSpPr>
            <p:cNvPr id="254" name="Google Shape;254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Entender o formato da página e os seus desafios.</a:t>
              </a:r>
              <a:endParaRPr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55" name="Google Shape;255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56" name="Google Shape;256;p28"/>
          <p:cNvSpPr/>
          <p:nvPr/>
        </p:nvSpPr>
        <p:spPr>
          <a:xfrm rot="3600185">
            <a:off x="3169983" y="1312831"/>
            <a:ext cx="2774659" cy="2774659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7" name="Google Shape;257;p28"/>
          <p:cNvPicPr preferRelativeResize="0"/>
          <p:nvPr/>
        </p:nvPicPr>
        <p:blipFill rotWithShape="1">
          <a:blip r:embed="rId3">
            <a:alphaModFix/>
          </a:blip>
          <a:srcRect r="-4679" b="-3874"/>
          <a:stretch/>
        </p:blipFill>
        <p:spPr>
          <a:xfrm flipH="1">
            <a:off x="3309201" y="1812650"/>
            <a:ext cx="2405799" cy="31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>
            <a:spLocks noGrp="1"/>
          </p:cNvSpPr>
          <p:nvPr>
            <p:ph type="title"/>
          </p:nvPr>
        </p:nvSpPr>
        <p:spPr>
          <a:xfrm>
            <a:off x="779100" y="356700"/>
            <a:ext cx="7593300" cy="79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Processos básicos na raspagem de dados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60" name="Google Shape;260;p28"/>
          <p:cNvGrpSpPr/>
          <p:nvPr/>
        </p:nvGrpSpPr>
        <p:grpSpPr>
          <a:xfrm>
            <a:off x="186725" y="1894175"/>
            <a:ext cx="3122485" cy="1102662"/>
            <a:chOff x="153152" y="1849173"/>
            <a:chExt cx="3122485" cy="1655400"/>
          </a:xfrm>
        </p:grpSpPr>
        <p:sp>
          <p:nvSpPr>
            <p:cNvPr id="261" name="Google Shape;261;p28"/>
            <p:cNvSpPr txBox="1"/>
            <p:nvPr/>
          </p:nvSpPr>
          <p:spPr>
            <a:xfrm>
              <a:off x="153152" y="1849173"/>
              <a:ext cx="2314800" cy="16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Compreensão da Busca e dos Elementos HTML ou XML</a:t>
              </a:r>
              <a:endParaRPr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62" name="Google Shape;262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63" name="Google Shape;263;p28"/>
          <p:cNvGrpSpPr/>
          <p:nvPr/>
        </p:nvGrpSpPr>
        <p:grpSpPr>
          <a:xfrm>
            <a:off x="5209838" y="3096650"/>
            <a:ext cx="3610650" cy="1289700"/>
            <a:chOff x="5209838" y="3020450"/>
            <a:chExt cx="3610650" cy="1289700"/>
          </a:xfrm>
        </p:grpSpPr>
        <p:sp>
          <p:nvSpPr>
            <p:cNvPr id="264" name="Google Shape;264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Aplicabilidade de Lógica e performance.</a:t>
              </a:r>
              <a:endParaRPr sz="16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65" name="Google Shape;265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66" name="Google Shape;266;p28"/>
          <p:cNvSpPr/>
          <p:nvPr/>
        </p:nvSpPr>
        <p:spPr>
          <a:xfrm rot="10800000">
            <a:off x="3183490" y="1291549"/>
            <a:ext cx="2774700" cy="27747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8"/>
          <p:cNvSpPr/>
          <p:nvPr/>
        </p:nvSpPr>
        <p:spPr>
          <a:xfrm rot="-3600185">
            <a:off x="3194618" y="1312434"/>
            <a:ext cx="2774659" cy="2774659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 rot="-7200165">
            <a:off x="3337679" y="2955105"/>
            <a:ext cx="585011" cy="585536"/>
            <a:chOff x="1967628" y="812211"/>
            <a:chExt cx="588000" cy="588000"/>
          </a:xfrm>
        </p:grpSpPr>
        <p:sp>
          <p:nvSpPr>
            <p:cNvPr id="269" name="Google Shape;269;p28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1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8"/>
          <p:cNvGrpSpPr/>
          <p:nvPr/>
        </p:nvGrpSpPr>
        <p:grpSpPr>
          <a:xfrm>
            <a:off x="4264097" y="1308651"/>
            <a:ext cx="585001" cy="585530"/>
            <a:chOff x="1970048" y="811613"/>
            <a:chExt cx="588000" cy="588000"/>
          </a:xfrm>
        </p:grpSpPr>
        <p:sp>
          <p:nvSpPr>
            <p:cNvPr id="272" name="Google Shape;272;p28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28"/>
          <p:cNvGrpSpPr/>
          <p:nvPr/>
        </p:nvGrpSpPr>
        <p:grpSpPr>
          <a:xfrm rot="7200165">
            <a:off x="5229930" y="2933036"/>
            <a:ext cx="585011" cy="585536"/>
            <a:chOff x="1977085" y="811649"/>
            <a:chExt cx="588000" cy="588000"/>
          </a:xfrm>
        </p:grpSpPr>
        <p:sp>
          <p:nvSpPr>
            <p:cNvPr id="275" name="Google Shape;275;p28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dk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77" name="Google Shape;277;p28"/>
          <p:cNvSpPr txBox="1"/>
          <p:nvPr/>
        </p:nvSpPr>
        <p:spPr>
          <a:xfrm>
            <a:off x="4334550" y="13836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3375648" y="30157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5281877" y="29861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102600" y="4169469"/>
            <a:ext cx="1865700" cy="79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>
            <a:spLocks noGrp="1"/>
          </p:cNvSpPr>
          <p:nvPr>
            <p:ph type="title"/>
          </p:nvPr>
        </p:nvSpPr>
        <p:spPr>
          <a:xfrm>
            <a:off x="779100" y="377775"/>
            <a:ext cx="37425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Instructions for use</a:t>
            </a:r>
            <a:endParaRPr sz="3700"/>
          </a:p>
        </p:txBody>
      </p:sp>
      <p:sp>
        <p:nvSpPr>
          <p:cNvPr id="288" name="Google Shape;288;p29"/>
          <p:cNvSpPr txBox="1">
            <a:spLocks noGrp="1"/>
          </p:cNvSpPr>
          <p:nvPr>
            <p:ph type="body" idx="1"/>
          </p:nvPr>
        </p:nvSpPr>
        <p:spPr>
          <a:xfrm>
            <a:off x="779100" y="1129275"/>
            <a:ext cx="6069000" cy="312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01 - TAGS HTML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&lt;li&gt; | &lt;ul&gt; | &lt;table&gt; | &lt;div&gt; | &lt;a&gt; | &lt;span&gt;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02 - Página dinâmicas | Interações | time de página | detecção de Bot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03 - Aplicar seus conhecimentos e lógica na prática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89" name="Google Shape;289;p2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90" name="Google Shape;290;p29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291" name="Google Shape;291;p2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95" name="Google Shape;295;p29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102600" y="4320900"/>
            <a:ext cx="1508281" cy="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3275" y="229675"/>
            <a:ext cx="2509800" cy="250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>
            <a:spLocks noGrp="1"/>
          </p:cNvSpPr>
          <p:nvPr>
            <p:ph type="subTitle" idx="4294967295"/>
          </p:nvPr>
        </p:nvSpPr>
        <p:spPr>
          <a:xfrm>
            <a:off x="406250" y="3437000"/>
            <a:ext cx="6630900" cy="166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lt1"/>
                </a:solidFill>
              </a:rPr>
              <a:t>Engenheiro de Dados (ETL) - </a:t>
            </a:r>
            <a:r>
              <a:rPr lang="en" sz="1600" b="1" i="1">
                <a:solidFill>
                  <a:schemeClr val="accent1"/>
                </a:solidFill>
              </a:rPr>
              <a:t>Azul Linhas Aéreas </a:t>
            </a:r>
            <a:r>
              <a:rPr lang="en" sz="1600" b="1" i="1">
                <a:solidFill>
                  <a:schemeClr val="lt1"/>
                </a:solidFill>
              </a:rPr>
              <a:t>- Campinas/SP</a:t>
            </a:r>
            <a:endParaRPr sz="1600" b="1" i="1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lt1"/>
                </a:solidFill>
              </a:rPr>
              <a:t>Analista de Dados (InterOp) - </a:t>
            </a:r>
            <a:r>
              <a:rPr lang="en" sz="1600" b="1" i="1">
                <a:solidFill>
                  <a:schemeClr val="accent1"/>
                </a:solidFill>
              </a:rPr>
              <a:t>Azul Linhas Aéreas</a:t>
            </a:r>
            <a:r>
              <a:rPr lang="en" sz="1600" b="1" i="1">
                <a:solidFill>
                  <a:schemeClr val="lt1"/>
                </a:solidFill>
              </a:rPr>
              <a:t> - Barueri/SP</a:t>
            </a:r>
            <a:endParaRPr sz="1600" b="1" i="1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lt1"/>
                </a:solidFill>
              </a:rPr>
              <a:t>Analista de Suporte Pl - </a:t>
            </a:r>
            <a:r>
              <a:rPr lang="en" sz="1600" b="1" i="1">
                <a:solidFill>
                  <a:schemeClr val="accent1"/>
                </a:solidFill>
              </a:rPr>
              <a:t>Assertiva Soluções</a:t>
            </a:r>
            <a:r>
              <a:rPr lang="en" sz="1600" b="1" i="1">
                <a:solidFill>
                  <a:schemeClr val="lt1"/>
                </a:solidFill>
              </a:rPr>
              <a:t> - Campinas/SP</a:t>
            </a:r>
            <a:endParaRPr sz="1600" b="1" i="1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lt1"/>
                </a:solidFill>
              </a:rPr>
              <a:t>Analista de Suporte Jr - </a:t>
            </a:r>
            <a:r>
              <a:rPr lang="en" sz="1600" b="1" i="1">
                <a:solidFill>
                  <a:schemeClr val="accent1"/>
                </a:solidFill>
              </a:rPr>
              <a:t>Assertiva Soluções </a:t>
            </a:r>
            <a:r>
              <a:rPr lang="en" sz="1600" b="1" i="1">
                <a:solidFill>
                  <a:schemeClr val="lt1"/>
                </a:solidFill>
              </a:rPr>
              <a:t>- Campinas/SP</a:t>
            </a:r>
            <a:endParaRPr sz="1600" b="1" i="1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lt1"/>
                </a:solidFill>
              </a:rPr>
              <a:t>Analista de Dados e Comunicação -</a:t>
            </a:r>
            <a:r>
              <a:rPr lang="en" sz="1600" b="1" i="1">
                <a:solidFill>
                  <a:schemeClr val="accent1"/>
                </a:solidFill>
              </a:rPr>
              <a:t> HMV </a:t>
            </a:r>
            <a:r>
              <a:rPr lang="en" sz="1600" b="1" i="1">
                <a:solidFill>
                  <a:schemeClr val="lt1"/>
                </a:solidFill>
              </a:rPr>
              <a:t>- Caruaru/PE</a:t>
            </a:r>
            <a:endParaRPr sz="1600" b="1" i="1">
              <a:solidFill>
                <a:schemeClr val="lt1"/>
              </a:solidFill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ctrTitle" idx="4294967295"/>
          </p:nvPr>
        </p:nvSpPr>
        <p:spPr>
          <a:xfrm>
            <a:off x="581725" y="15300"/>
            <a:ext cx="5356500" cy="105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solidFill>
                  <a:schemeClr val="lt2"/>
                </a:solidFill>
              </a:rPr>
              <a:t>Anderson bispo</a:t>
            </a:r>
            <a:endParaRPr sz="6700">
              <a:solidFill>
                <a:schemeClr val="lt2"/>
              </a:solidFill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4294967295"/>
          </p:nvPr>
        </p:nvSpPr>
        <p:spPr>
          <a:xfrm>
            <a:off x="406225" y="1233375"/>
            <a:ext cx="5893800" cy="180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</a:rPr>
              <a:t>Mestrando </a:t>
            </a:r>
            <a:r>
              <a:rPr lang="en" sz="1800" b="1">
                <a:solidFill>
                  <a:schemeClr val="accent1"/>
                </a:solidFill>
              </a:rPr>
              <a:t>em Engenharia da Computação - </a:t>
            </a:r>
            <a:r>
              <a:rPr lang="en" sz="1800" b="1" i="1">
                <a:solidFill>
                  <a:schemeClr val="lt1"/>
                </a:solidFill>
              </a:rPr>
              <a:t>UPE</a:t>
            </a:r>
            <a:endParaRPr sz="1800" b="1" i="1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</a:rPr>
              <a:t>Pós Graduado</a:t>
            </a:r>
            <a:r>
              <a:rPr lang="en" sz="1800" b="1">
                <a:solidFill>
                  <a:schemeClr val="accent1"/>
                </a:solidFill>
              </a:rPr>
              <a:t> em Data Science, Data Analytics,</a:t>
            </a:r>
            <a:endParaRPr sz="1800" b="1">
              <a:solidFill>
                <a:schemeClr val="accen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accent1"/>
                </a:solidFill>
              </a:rPr>
              <a:t>Big Data, BI  - </a:t>
            </a:r>
            <a:r>
              <a:rPr lang="en" sz="1800" b="1" i="1">
                <a:solidFill>
                  <a:schemeClr val="lt1"/>
                </a:solidFill>
              </a:rPr>
              <a:t>UNOPAR</a:t>
            </a:r>
            <a:endParaRPr sz="1800" b="1" i="1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</a:rPr>
              <a:t>Bacharel</a:t>
            </a:r>
            <a:r>
              <a:rPr lang="en" sz="1800" b="1">
                <a:solidFill>
                  <a:schemeClr val="accent1"/>
                </a:solidFill>
              </a:rPr>
              <a:t> em Sistemas de Informação - </a:t>
            </a:r>
            <a:r>
              <a:rPr lang="en" sz="1800" b="1" i="1">
                <a:solidFill>
                  <a:schemeClr val="lt1"/>
                </a:solidFill>
              </a:rPr>
              <a:t>UFRPE</a:t>
            </a:r>
            <a:endParaRPr sz="1800" b="1" i="1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</a:rPr>
              <a:t>Técnico</a:t>
            </a:r>
            <a:r>
              <a:rPr lang="en" sz="1800" b="1">
                <a:solidFill>
                  <a:schemeClr val="accent1"/>
                </a:solidFill>
              </a:rPr>
              <a:t> em Redes de Computadores - </a:t>
            </a:r>
            <a:r>
              <a:rPr lang="en" sz="1800" b="1" i="1">
                <a:solidFill>
                  <a:schemeClr val="lt1"/>
                </a:solidFill>
              </a:rPr>
              <a:t>IFPE</a:t>
            </a:r>
            <a:endParaRPr sz="1800" b="1" i="1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>
                <a:solidFill>
                  <a:schemeClr val="lt1"/>
                </a:solidFill>
              </a:rPr>
              <a:t>(campus Palmares/PE)</a:t>
            </a:r>
            <a:endParaRPr sz="1800" b="1" i="1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accent1"/>
              </a:solidFill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3325" y="9000"/>
            <a:ext cx="666875" cy="6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1168" y="3561701"/>
            <a:ext cx="1443898" cy="6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4294967295"/>
          </p:nvPr>
        </p:nvSpPr>
        <p:spPr>
          <a:xfrm>
            <a:off x="6109425" y="4486700"/>
            <a:ext cx="1692000" cy="5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lt1"/>
                </a:solidFill>
              </a:rPr>
              <a:t>Quer conhecer</a:t>
            </a:r>
            <a:endParaRPr sz="1600" b="1" i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lt1"/>
                </a:solidFill>
              </a:rPr>
              <a:t> minha historia?</a:t>
            </a:r>
            <a:endParaRPr sz="1600" b="1" i="1">
              <a:solidFill>
                <a:schemeClr val="lt1"/>
              </a:solidFill>
            </a:endParaRPr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610314">
            <a:off x="7874431" y="4186016"/>
            <a:ext cx="776368" cy="776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 rotWithShape="1">
          <a:blip r:embed="rId8">
            <a:alphaModFix/>
          </a:blip>
          <a:srcRect l="-727" t="7354" r="5006" b="1958"/>
          <a:stretch/>
        </p:blipFill>
        <p:spPr>
          <a:xfrm>
            <a:off x="7128837" y="2848837"/>
            <a:ext cx="1424486" cy="6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>
            <a:spLocks noGrp="1"/>
          </p:cNvSpPr>
          <p:nvPr>
            <p:ph type="ctrTitle" idx="4294967295"/>
          </p:nvPr>
        </p:nvSpPr>
        <p:spPr>
          <a:xfrm>
            <a:off x="750675" y="1847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ALERTA!!</a:t>
            </a:r>
            <a:endParaRPr sz="9600"/>
          </a:p>
        </p:txBody>
      </p:sp>
      <p:sp>
        <p:nvSpPr>
          <p:cNvPr id="301" name="Google Shape;301;p30"/>
          <p:cNvSpPr txBox="1">
            <a:spLocks noGrp="1"/>
          </p:cNvSpPr>
          <p:nvPr>
            <p:ph type="subTitle" idx="4294967295"/>
          </p:nvPr>
        </p:nvSpPr>
        <p:spPr>
          <a:xfrm>
            <a:off x="620400" y="1727850"/>
            <a:ext cx="4637100" cy="248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 b="1">
                <a:solidFill>
                  <a:schemeClr val="accent1"/>
                </a:solidFill>
              </a:rPr>
              <a:t>A prática é Legal e Livre, porém, nem tudo que está na internet está disponível para raspagem!</a:t>
            </a:r>
            <a:endParaRPr sz="2800" b="1">
              <a:solidFill>
                <a:schemeClr val="accent1"/>
              </a:solidFill>
            </a:endParaRPr>
          </a:p>
        </p:txBody>
      </p:sp>
      <p:sp>
        <p:nvSpPr>
          <p:cNvPr id="302" name="Google Shape;302;p3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03" name="Google Shape;303;p30"/>
          <p:cNvGrpSpPr/>
          <p:nvPr/>
        </p:nvGrpSpPr>
        <p:grpSpPr>
          <a:xfrm>
            <a:off x="5152225" y="2732598"/>
            <a:ext cx="3442550" cy="2690001"/>
            <a:chOff x="5503605" y="983607"/>
            <a:chExt cx="3588232" cy="2803836"/>
          </a:xfrm>
        </p:grpSpPr>
        <p:pic>
          <p:nvPicPr>
            <p:cNvPr id="304" name="Google Shape;304;p30"/>
            <p:cNvPicPr preferRelativeResize="0"/>
            <p:nvPr/>
          </p:nvPicPr>
          <p:blipFill rotWithShape="1">
            <a:blip r:embed="rId3">
              <a:alphaModFix/>
            </a:blip>
            <a:srcRect b="41934"/>
            <a:stretch/>
          </p:blipFill>
          <p:spPr>
            <a:xfrm>
              <a:off x="5503605" y="983607"/>
              <a:ext cx="3588232" cy="280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6" name="Google Shape;306;p30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102600" y="4169469"/>
            <a:ext cx="1865700" cy="79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63226" flipH="1">
            <a:off x="6677433" y="1274701"/>
            <a:ext cx="2269976" cy="20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0"/>
          <p:cNvSpPr txBox="1"/>
          <p:nvPr/>
        </p:nvSpPr>
        <p:spPr>
          <a:xfrm>
            <a:off x="6879575" y="1476200"/>
            <a:ext cx="1865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Eii Boy!!</a:t>
            </a:r>
            <a:endParaRPr sz="2400"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Isso né ideia</a:t>
            </a:r>
            <a:endParaRPr sz="2400"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Não!!</a:t>
            </a:r>
            <a:endParaRPr sz="2400"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>
            <a:spLocks noGrp="1"/>
          </p:cNvSpPr>
          <p:nvPr>
            <p:ph type="body" idx="1"/>
          </p:nvPr>
        </p:nvSpPr>
        <p:spPr>
          <a:xfrm>
            <a:off x="1241850" y="2331100"/>
            <a:ext cx="4844700" cy="66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4700" u="sng">
                <a:solidFill>
                  <a:schemeClr val="hlink"/>
                </a:solidFill>
                <a:hlinkClick r:id="rId3"/>
              </a:rPr>
              <a:t>Books to Scrape</a:t>
            </a:r>
            <a:endParaRPr sz="4700"/>
          </a:p>
        </p:txBody>
      </p:sp>
      <p:sp>
        <p:nvSpPr>
          <p:cNvPr id="314" name="Google Shape;314;p3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15" name="Google Shape;315;p31"/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 txBox="1">
            <a:spLocks noGrp="1"/>
          </p:cNvSpPr>
          <p:nvPr>
            <p:ph type="body" idx="1"/>
          </p:nvPr>
        </p:nvSpPr>
        <p:spPr>
          <a:xfrm>
            <a:off x="1386675" y="967350"/>
            <a:ext cx="4844700" cy="66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 i="0"/>
              <a:t>Vamos utilizar o site</a:t>
            </a:r>
            <a:endParaRPr b="1" i="0"/>
          </a:p>
        </p:txBody>
      </p:sp>
      <p:pic>
        <p:nvPicPr>
          <p:cNvPr id="317" name="Google Shape;317;p31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2883150" y="3504700"/>
            <a:ext cx="1562097" cy="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2"/>
          <p:cNvSpPr txBox="1">
            <a:spLocks noGrp="1"/>
          </p:cNvSpPr>
          <p:nvPr>
            <p:ph type="title" idx="4294967295"/>
          </p:nvPr>
        </p:nvSpPr>
        <p:spPr>
          <a:xfrm>
            <a:off x="779100" y="167225"/>
            <a:ext cx="37425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Ide for use</a:t>
            </a:r>
            <a:endParaRPr sz="3700"/>
          </a:p>
        </p:txBody>
      </p:sp>
      <p:sp>
        <p:nvSpPr>
          <p:cNvPr id="325" name="Google Shape;325;p3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26" name="Google Shape;326;p3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327" name="Google Shape;327;p3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31" name="Google Shape;3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6025" y="1156100"/>
            <a:ext cx="1327025" cy="13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825" y="1226950"/>
            <a:ext cx="1327025" cy="13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4825" y="2767275"/>
            <a:ext cx="1261300" cy="1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9425" y="3119600"/>
            <a:ext cx="1327027" cy="1327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 rotWithShape="1">
          <a:blip r:embed="rId9">
            <a:alphaModFix/>
          </a:blip>
          <a:srcRect l="-727" t="7354" r="5006" b="1958"/>
          <a:stretch/>
        </p:blipFill>
        <p:spPr>
          <a:xfrm>
            <a:off x="102600" y="4169469"/>
            <a:ext cx="1865700" cy="79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41" name="Google Shape;341;p33"/>
          <p:cNvPicPr preferRelativeResize="0"/>
          <p:nvPr/>
        </p:nvPicPr>
        <p:blipFill rotWithShape="1">
          <a:blip r:embed="rId3">
            <a:alphaModFix/>
          </a:blip>
          <a:srcRect l="3506" r="17684"/>
          <a:stretch/>
        </p:blipFill>
        <p:spPr>
          <a:xfrm>
            <a:off x="0" y="1518975"/>
            <a:ext cx="9219199" cy="22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 txBox="1">
            <a:spLocks noGrp="1"/>
          </p:cNvSpPr>
          <p:nvPr>
            <p:ph type="title" idx="4294967295"/>
          </p:nvPr>
        </p:nvSpPr>
        <p:spPr>
          <a:xfrm>
            <a:off x="779100" y="308025"/>
            <a:ext cx="7593300" cy="73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Importando as bibliotecas</a:t>
            </a:r>
            <a:endParaRPr/>
          </a:p>
        </p:txBody>
      </p:sp>
      <p:pic>
        <p:nvPicPr>
          <p:cNvPr id="343" name="Google Shape;343;p33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3872212" y="4363775"/>
            <a:ext cx="1407075" cy="5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49" name="Google Shape;3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6225"/>
            <a:ext cx="9534627" cy="3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 txBox="1">
            <a:spLocks noGrp="1"/>
          </p:cNvSpPr>
          <p:nvPr>
            <p:ph type="title" idx="4294967295"/>
          </p:nvPr>
        </p:nvSpPr>
        <p:spPr>
          <a:xfrm>
            <a:off x="779100" y="155625"/>
            <a:ext cx="7593300" cy="73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Definindo e configurando funções</a:t>
            </a:r>
            <a:endParaRPr/>
          </a:p>
        </p:txBody>
      </p:sp>
      <p:pic>
        <p:nvPicPr>
          <p:cNvPr id="351" name="Google Shape;351;p34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3868462" y="4351037"/>
            <a:ext cx="1407075" cy="5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57" name="Google Shape;357;p35"/>
          <p:cNvSpPr txBox="1">
            <a:spLocks noGrp="1"/>
          </p:cNvSpPr>
          <p:nvPr>
            <p:ph type="title" idx="4294967295"/>
          </p:nvPr>
        </p:nvSpPr>
        <p:spPr>
          <a:xfrm>
            <a:off x="180175" y="308025"/>
            <a:ext cx="3783300" cy="73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Acessando o link pelo navegador</a:t>
            </a:r>
            <a:endParaRPr sz="2300"/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2725"/>
            <a:ext cx="4294975" cy="29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376" y="1192725"/>
            <a:ext cx="4608868" cy="29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>
            <a:spLocks noGrp="1"/>
          </p:cNvSpPr>
          <p:nvPr>
            <p:ph type="title" idx="4294967295"/>
          </p:nvPr>
        </p:nvSpPr>
        <p:spPr>
          <a:xfrm>
            <a:off x="3527800" y="3227450"/>
            <a:ext cx="662400" cy="73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61" name="Google Shape;361;p35"/>
          <p:cNvSpPr txBox="1">
            <a:spLocks noGrp="1"/>
          </p:cNvSpPr>
          <p:nvPr>
            <p:ph type="title" idx="4294967295"/>
          </p:nvPr>
        </p:nvSpPr>
        <p:spPr>
          <a:xfrm>
            <a:off x="8347525" y="2909100"/>
            <a:ext cx="662400" cy="73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title" idx="4294967295"/>
          </p:nvPr>
        </p:nvSpPr>
        <p:spPr>
          <a:xfrm>
            <a:off x="4544875" y="314475"/>
            <a:ext cx="4295100" cy="73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Analisando e raspando os dados</a:t>
            </a:r>
            <a:endParaRPr sz="2300"/>
          </a:p>
        </p:txBody>
      </p:sp>
      <p:pic>
        <p:nvPicPr>
          <p:cNvPr id="363" name="Google Shape;363;p35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3760350" y="4350725"/>
            <a:ext cx="1437874" cy="6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69" name="Google Shape;369;p36"/>
          <p:cNvSpPr txBox="1">
            <a:spLocks noGrp="1"/>
          </p:cNvSpPr>
          <p:nvPr>
            <p:ph type="title" idx="4294967295"/>
          </p:nvPr>
        </p:nvSpPr>
        <p:spPr>
          <a:xfrm>
            <a:off x="779100" y="308025"/>
            <a:ext cx="7593300" cy="73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Criando um dataframe e gerando o arquivo excel</a:t>
            </a:r>
            <a:endParaRPr/>
          </a:p>
        </p:txBody>
      </p:sp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25" y="1116525"/>
            <a:ext cx="8728749" cy="32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3686625" y="4457850"/>
            <a:ext cx="1364887" cy="5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>
            <a:spLocks noGrp="1"/>
          </p:cNvSpPr>
          <p:nvPr>
            <p:ph type="title"/>
          </p:nvPr>
        </p:nvSpPr>
        <p:spPr>
          <a:xfrm>
            <a:off x="779100" y="225600"/>
            <a:ext cx="7593300" cy="93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ARQUIVOS DA AULA</a:t>
            </a:r>
            <a:endParaRPr sz="4900"/>
          </a:p>
        </p:txBody>
      </p:sp>
      <p:sp>
        <p:nvSpPr>
          <p:cNvPr id="377" name="Google Shape;377;p3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78" name="Google Shape;378;p37"/>
          <p:cNvSpPr txBox="1"/>
          <p:nvPr/>
        </p:nvSpPr>
        <p:spPr>
          <a:xfrm>
            <a:off x="2111050" y="4225800"/>
            <a:ext cx="20268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Aula Flisol 2024</a:t>
            </a:r>
            <a:endParaRPr sz="2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5275550" y="4225800"/>
            <a:ext cx="17649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Conteúdo Extra</a:t>
            </a:r>
            <a:endParaRPr sz="2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912" y="1308600"/>
            <a:ext cx="2765387" cy="276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7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4062187" y="4585525"/>
            <a:ext cx="1019625" cy="4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/>
          <p:nvPr/>
        </p:nvSpPr>
        <p:spPr>
          <a:xfrm>
            <a:off x="4536479" y="2730436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38"/>
          <p:cNvGrpSpPr/>
          <p:nvPr/>
        </p:nvGrpSpPr>
        <p:grpSpPr>
          <a:xfrm>
            <a:off x="4895412" y="1469133"/>
            <a:ext cx="1129443" cy="1129717"/>
            <a:chOff x="6654650" y="3665275"/>
            <a:chExt cx="409100" cy="409125"/>
          </a:xfrm>
        </p:grpSpPr>
        <p:sp>
          <p:nvSpPr>
            <p:cNvPr id="388" name="Google Shape;388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38"/>
          <p:cNvGrpSpPr/>
          <p:nvPr/>
        </p:nvGrpSpPr>
        <p:grpSpPr>
          <a:xfrm rot="-1685707">
            <a:off x="4903869" y="3465029"/>
            <a:ext cx="746181" cy="746286"/>
            <a:chOff x="570875" y="4322250"/>
            <a:chExt cx="443300" cy="443325"/>
          </a:xfrm>
        </p:grpSpPr>
        <p:sp>
          <p:nvSpPr>
            <p:cNvPr id="391" name="Google Shape;391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/>
          <p:nvPr/>
        </p:nvSpPr>
        <p:spPr>
          <a:xfrm rot="2466643">
            <a:off x="5817111" y="2743810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8"/>
          <p:cNvSpPr/>
          <p:nvPr/>
        </p:nvSpPr>
        <p:spPr>
          <a:xfrm rot="-1608918">
            <a:off x="4502204" y="1451088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8"/>
          <p:cNvSpPr/>
          <p:nvPr/>
        </p:nvSpPr>
        <p:spPr>
          <a:xfrm rot="2926240">
            <a:off x="5901539" y="2039291"/>
            <a:ext cx="197436" cy="1885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8"/>
          <p:cNvSpPr/>
          <p:nvPr/>
        </p:nvSpPr>
        <p:spPr>
          <a:xfrm rot="-1608959">
            <a:off x="5659979" y="92118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38"/>
          <p:cNvGrpSpPr/>
          <p:nvPr/>
        </p:nvGrpSpPr>
        <p:grpSpPr>
          <a:xfrm>
            <a:off x="5698275" y="356802"/>
            <a:ext cx="4535200" cy="7335075"/>
            <a:chOff x="5284184" y="-175056"/>
            <a:chExt cx="5994185" cy="9694786"/>
          </a:xfrm>
        </p:grpSpPr>
        <p:pic>
          <p:nvPicPr>
            <p:cNvPr id="400" name="Google Shape;40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84184" y="-175056"/>
              <a:ext cx="5994185" cy="96947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66734" y="1312133"/>
              <a:ext cx="539494" cy="6356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38"/>
          <p:cNvSpPr txBox="1">
            <a:spLocks noGrp="1"/>
          </p:cNvSpPr>
          <p:nvPr>
            <p:ph type="ctrTitle" idx="4294967295"/>
          </p:nvPr>
        </p:nvSpPr>
        <p:spPr>
          <a:xfrm>
            <a:off x="150150" y="759375"/>
            <a:ext cx="4252500" cy="205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Automation</a:t>
            </a:r>
            <a:endParaRPr sz="77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Web scraping…</a:t>
            </a:r>
            <a:endParaRPr sz="30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… Among other things</a:t>
            </a:r>
            <a:endParaRPr sz="2000"/>
          </a:p>
        </p:txBody>
      </p:sp>
      <p:sp>
        <p:nvSpPr>
          <p:cNvPr id="403" name="Google Shape;403;p38"/>
          <p:cNvSpPr txBox="1">
            <a:spLocks noGrp="1"/>
          </p:cNvSpPr>
          <p:nvPr>
            <p:ph type="subTitle" idx="4294967295"/>
          </p:nvPr>
        </p:nvSpPr>
        <p:spPr>
          <a:xfrm>
            <a:off x="570600" y="3107950"/>
            <a:ext cx="3411600" cy="10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Usando selenium para coisas simples e complexas ao mesmo tempo!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04" name="Google Shape;404;p3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05" name="Google Shape;405;p38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3705000" y="4478525"/>
            <a:ext cx="1190397" cy="5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>
            <a:spLocks noGrp="1"/>
          </p:cNvSpPr>
          <p:nvPr>
            <p:ph type="body" idx="1"/>
          </p:nvPr>
        </p:nvSpPr>
        <p:spPr>
          <a:xfrm>
            <a:off x="255675" y="1796825"/>
            <a:ext cx="2818200" cy="12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F1F1F"/>
                </a:solidFill>
                <a:latin typeface="Bebas Neue"/>
                <a:ea typeface="Bebas Neue"/>
                <a:cs typeface="Bebas Neue"/>
                <a:sym typeface="Bebas Neue"/>
              </a:rPr>
              <a:t>Automatizar Tarefas Maçantes</a:t>
            </a:r>
            <a:endParaRPr sz="2800">
              <a:solidFill>
                <a:srgbClr val="1F1F1F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1F1F1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1844200" y="285750"/>
            <a:ext cx="5883300" cy="73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Qual o objetivo de criar bots?</a:t>
            </a:r>
            <a:endParaRPr sz="4200"/>
          </a:p>
        </p:txBody>
      </p:sp>
      <p:sp>
        <p:nvSpPr>
          <p:cNvPr id="412" name="Google Shape;412;p3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13" name="Google Shape;4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104" y="1708575"/>
            <a:ext cx="3259983" cy="217438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9"/>
          <p:cNvSpPr txBox="1">
            <a:spLocks noGrp="1"/>
          </p:cNvSpPr>
          <p:nvPr>
            <p:ph type="body" idx="1"/>
          </p:nvPr>
        </p:nvSpPr>
        <p:spPr>
          <a:xfrm>
            <a:off x="6205475" y="1956300"/>
            <a:ext cx="2818200" cy="12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Bebas Neue"/>
                <a:ea typeface="Bebas Neue"/>
                <a:cs typeface="Bebas Neue"/>
                <a:sym typeface="Bebas Neue"/>
              </a:rPr>
              <a:t>Extrair dados (etl)</a:t>
            </a:r>
            <a:endParaRPr sz="2800"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3704250" y="4251569"/>
            <a:ext cx="1865700" cy="79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52175" y="152200"/>
            <a:ext cx="77835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Um pouco de onde eu trabalho</a:t>
            </a:r>
            <a:endParaRPr sz="3700"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576" y="1078925"/>
            <a:ext cx="3934230" cy="24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51" y="1078925"/>
            <a:ext cx="4399050" cy="24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452175" y="3920300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Bebas Neue"/>
                <a:ea typeface="Bebas Neue"/>
                <a:cs typeface="Bebas Neue"/>
                <a:sym typeface="Bebas Neue"/>
              </a:rPr>
              <a:t>Azul</a:t>
            </a:r>
            <a:r>
              <a:rPr lang="en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ville - Alphaville - Barueri/SP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4739575" y="3920300"/>
            <a:ext cx="4030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Uni</a:t>
            </a:r>
            <a:r>
              <a:rPr lang="en" sz="2400">
                <a:solidFill>
                  <a:srgbClr val="1155CC"/>
                </a:solidFill>
                <a:latin typeface="Bebas Neue"/>
                <a:ea typeface="Bebas Neue"/>
                <a:cs typeface="Bebas Neue"/>
                <a:sym typeface="Bebas Neue"/>
              </a:rPr>
              <a:t>Azul</a:t>
            </a:r>
            <a:r>
              <a:rPr lang="en" sz="2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 - Campinas/SP</a:t>
            </a:r>
            <a:endParaRPr sz="2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5">
            <a:alphaModFix/>
          </a:blip>
          <a:srcRect r="81798" b="69759"/>
          <a:stretch/>
        </p:blipFill>
        <p:spPr>
          <a:xfrm>
            <a:off x="7732375" y="216037"/>
            <a:ext cx="1037400" cy="5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6">
            <a:alphaModFix/>
          </a:blip>
          <a:srcRect l="-727" t="7354" r="5006" b="1958"/>
          <a:stretch/>
        </p:blipFill>
        <p:spPr>
          <a:xfrm>
            <a:off x="3837100" y="4524450"/>
            <a:ext cx="1307885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703900" y="-630450"/>
            <a:ext cx="6929700" cy="142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selenium basico para poder iniciar o bot</a:t>
            </a:r>
            <a:endParaRPr/>
          </a:p>
        </p:txBody>
      </p:sp>
      <p:sp>
        <p:nvSpPr>
          <p:cNvPr id="421" name="Google Shape;421;p4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269775" y="1362750"/>
            <a:ext cx="6929700" cy="352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from selenium import webdriver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import time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navegador = webdriver.Firefox()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navegador.get("https://www.google.com")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time.sleep(6)</a:t>
            </a:r>
            <a:endParaRPr sz="2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navegador.quit()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450" y="1716050"/>
            <a:ext cx="2374226" cy="237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6812212" y="4340075"/>
            <a:ext cx="1292700" cy="5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30" name="Google Shape;430;p41"/>
          <p:cNvSpPr txBox="1">
            <a:spLocks noGrp="1"/>
          </p:cNvSpPr>
          <p:nvPr>
            <p:ph type="title" idx="4294967295"/>
          </p:nvPr>
        </p:nvSpPr>
        <p:spPr>
          <a:xfrm>
            <a:off x="779100" y="308025"/>
            <a:ext cx="7593300" cy="73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Importando as bibliotecas</a:t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2725"/>
            <a:ext cx="8839200" cy="152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1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3642900" y="4101069"/>
            <a:ext cx="1865700" cy="79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38" name="Google Shape;4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80175" y="3714486"/>
            <a:ext cx="1183751" cy="167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2"/>
          <p:cNvSpPr txBox="1">
            <a:spLocks noGrp="1"/>
          </p:cNvSpPr>
          <p:nvPr>
            <p:ph type="title" idx="4294967295"/>
          </p:nvPr>
        </p:nvSpPr>
        <p:spPr>
          <a:xfrm>
            <a:off x="779100" y="155625"/>
            <a:ext cx="7593300" cy="73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Definindo e configurando funções e acessando a url</a:t>
            </a:r>
            <a:endParaRPr/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700" y="950100"/>
            <a:ext cx="6918122" cy="39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title" idx="4294967295"/>
          </p:nvPr>
        </p:nvSpPr>
        <p:spPr>
          <a:xfrm>
            <a:off x="152400" y="82450"/>
            <a:ext cx="8602800" cy="73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Acessando o link pelo navegador</a:t>
            </a:r>
            <a:endParaRPr sz="2300"/>
          </a:p>
        </p:txBody>
      </p:sp>
      <p:pic>
        <p:nvPicPr>
          <p:cNvPr id="447" name="Google Shape;4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400" y="1207750"/>
            <a:ext cx="9292400" cy="32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3873000" y="4496800"/>
            <a:ext cx="1245624" cy="5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54" name="Google Shape;454;p44"/>
          <p:cNvSpPr txBox="1">
            <a:spLocks noGrp="1"/>
          </p:cNvSpPr>
          <p:nvPr>
            <p:ph type="title" idx="4294967295"/>
          </p:nvPr>
        </p:nvSpPr>
        <p:spPr>
          <a:xfrm>
            <a:off x="779100" y="308025"/>
            <a:ext cx="7593300" cy="73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 em tela</a:t>
            </a:r>
            <a:endParaRPr/>
          </a:p>
        </p:txBody>
      </p:sp>
      <p:pic>
        <p:nvPicPr>
          <p:cNvPr id="455" name="Google Shape;455;p44"/>
          <p:cNvPicPr preferRelativeResize="0"/>
          <p:nvPr/>
        </p:nvPicPr>
        <p:blipFill rotWithShape="1">
          <a:blip r:embed="rId3">
            <a:alphaModFix/>
          </a:blip>
          <a:srcRect t="6965" r="55070" b="36543"/>
          <a:stretch/>
        </p:blipFill>
        <p:spPr>
          <a:xfrm>
            <a:off x="413825" y="1401599"/>
            <a:ext cx="8323851" cy="2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4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3741350" y="4363775"/>
            <a:ext cx="1407075" cy="5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63" name="Google Shape;4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75" y="214875"/>
            <a:ext cx="10189750" cy="45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268" y="-63275"/>
            <a:ext cx="506766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5"/>
          <p:cNvPicPr preferRelativeResize="0"/>
          <p:nvPr/>
        </p:nvPicPr>
        <p:blipFill rotWithShape="1">
          <a:blip r:embed="rId6">
            <a:alphaModFix/>
          </a:blip>
          <a:srcRect l="40917" t="42844" r="-1608"/>
          <a:stretch/>
        </p:blipFill>
        <p:spPr>
          <a:xfrm>
            <a:off x="5975675" y="4545825"/>
            <a:ext cx="1830154" cy="5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72" name="Google Shape;4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6000" y="594000"/>
            <a:ext cx="3966300" cy="38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6"/>
          <p:cNvPicPr preferRelativeResize="0"/>
          <p:nvPr/>
        </p:nvPicPr>
        <p:blipFill rotWithShape="1">
          <a:blip r:embed="rId5">
            <a:alphaModFix/>
          </a:blip>
          <a:srcRect r="81798" b="69759"/>
          <a:stretch/>
        </p:blipFill>
        <p:spPr>
          <a:xfrm>
            <a:off x="7732375" y="216037"/>
            <a:ext cx="1037400" cy="5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5">
            <a:alphaModFix/>
          </a:blip>
          <a:srcRect l="40917" t="42844" r="-1608"/>
          <a:stretch/>
        </p:blipFill>
        <p:spPr>
          <a:xfrm>
            <a:off x="6592300" y="4448550"/>
            <a:ext cx="1830154" cy="5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779100" y="248475"/>
            <a:ext cx="7407000" cy="90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CAN YOU FIND ME</a:t>
            </a:r>
            <a:endParaRPr sz="4300"/>
          </a:p>
        </p:txBody>
      </p:sp>
      <p:sp>
        <p:nvSpPr>
          <p:cNvPr id="480" name="Google Shape;480;p4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81" name="Google Shape;481;p47"/>
          <p:cNvSpPr/>
          <p:nvPr/>
        </p:nvSpPr>
        <p:spPr>
          <a:xfrm>
            <a:off x="783425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457200" lvl="0" indent="45720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 b="1" u="sng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82" name="Google Shape;482;p47"/>
          <p:cNvSpPr/>
          <p:nvPr/>
        </p:nvSpPr>
        <p:spPr>
          <a:xfrm>
            <a:off x="4657011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 b="1" u="sng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83" name="Google Shape;483;p47"/>
          <p:cNvSpPr/>
          <p:nvPr/>
        </p:nvSpPr>
        <p:spPr>
          <a:xfrm>
            <a:off x="783425" y="2945225"/>
            <a:ext cx="75933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 sz="1600" b="1" u="sng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BISHOP_LINUX</a:t>
            </a:r>
            <a:r>
              <a:rPr lang="en" sz="16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                                                       </a:t>
            </a:r>
            <a:r>
              <a:rPr lang="en" sz="1600" b="1" u="sng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O_DEV_PYTHON_POBRE</a:t>
            </a:r>
            <a:endParaRPr sz="16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	</a:t>
            </a:r>
            <a:endParaRPr sz="1600" b="1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484" name="Google Shape;484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0825" y="1648951"/>
            <a:ext cx="1102300" cy="11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7000" y="1648950"/>
            <a:ext cx="1152824" cy="115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6188" y="3069463"/>
            <a:ext cx="1152825" cy="11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5765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8"/>
          <p:cNvSpPr/>
          <p:nvPr/>
        </p:nvSpPr>
        <p:spPr>
          <a:xfrm>
            <a:off x="6452663" y="985601"/>
            <a:ext cx="1205726" cy="3799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FAFF"/>
                    </a:gs>
                    <a:gs pos="5800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Dúvidas?</a:t>
            </a:r>
          </a:p>
        </p:txBody>
      </p:sp>
      <p:pic>
        <p:nvPicPr>
          <p:cNvPr id="493" name="Google Shape;4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400" y="11289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8"/>
          <p:cNvSpPr txBox="1">
            <a:spLocks noGrp="1"/>
          </p:cNvSpPr>
          <p:nvPr>
            <p:ph type="body" idx="4294967295"/>
          </p:nvPr>
        </p:nvSpPr>
        <p:spPr>
          <a:xfrm>
            <a:off x="979525" y="388175"/>
            <a:ext cx="4694400" cy="235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QUESTIONS</a:t>
            </a:r>
            <a:endParaRPr sz="7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OR</a:t>
            </a:r>
            <a:endParaRPr sz="7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7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DÚVIDAS?</a:t>
            </a:r>
            <a:endParaRPr sz="7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5" name="Google Shape;495;p4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body" idx="4294967295"/>
          </p:nvPr>
        </p:nvSpPr>
        <p:spPr>
          <a:xfrm>
            <a:off x="466225" y="358925"/>
            <a:ext cx="5774700" cy="40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Docs</a:t>
            </a:r>
            <a:endParaRPr sz="5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</a:rPr>
            </a:br>
            <a:r>
              <a:rPr lang="en" sz="21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https://selenium-python.readthedocs.io/</a:t>
            </a:r>
            <a:endParaRPr sz="2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https://beautiful-soup-4.readthedocs.io/en/latest/</a:t>
            </a:r>
            <a:endParaRPr sz="2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https://requests.readthedocs.io/en/latest/</a:t>
            </a:r>
            <a:endParaRPr sz="2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https://pandas.pydata.org/docs/</a:t>
            </a:r>
            <a:endParaRPr sz="2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https://docs.scrapy.org/en/latest/</a:t>
            </a:r>
            <a:endParaRPr sz="21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01" name="Google Shape;50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0997" y="5765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9"/>
          <p:cNvSpPr/>
          <p:nvPr/>
        </p:nvSpPr>
        <p:spPr>
          <a:xfrm>
            <a:off x="6452663" y="985601"/>
            <a:ext cx="1073096" cy="316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FAFF"/>
                    </a:gs>
                    <a:gs pos="5800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Thanks!</a:t>
            </a:r>
          </a:p>
        </p:txBody>
      </p:sp>
      <p:pic>
        <p:nvPicPr>
          <p:cNvPr id="503" name="Google Shape;50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0400" y="11289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267750" y="347700"/>
            <a:ext cx="3742500" cy="63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Um pouco do que eu faço</a:t>
            </a:r>
            <a:endParaRPr sz="3700"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3825"/>
            <a:ext cx="4994605" cy="28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405" y="423125"/>
            <a:ext cx="3692196" cy="207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400" y="2570350"/>
            <a:ext cx="3692200" cy="207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6">
            <a:alphaModFix/>
          </a:blip>
          <a:srcRect r="81798" b="69759"/>
          <a:stretch/>
        </p:blipFill>
        <p:spPr>
          <a:xfrm>
            <a:off x="1709500" y="1154587"/>
            <a:ext cx="1037400" cy="5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7">
            <a:alphaModFix/>
          </a:blip>
          <a:srcRect l="-727" t="7354" r="5006" b="1958"/>
          <a:stretch/>
        </p:blipFill>
        <p:spPr>
          <a:xfrm>
            <a:off x="3878150" y="4643100"/>
            <a:ext cx="1206978" cy="5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779100" y="4550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do curso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474300" y="9729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Compreender os conceitos básicos de web scraping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Aprender a utilizar BeautifulSoup4 para analise de HTML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Entender como usar Selenium para interagir com páginas da web dinâmicas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Aprenda a coletar dados de páginas da web</a:t>
            </a: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95" name="Google Shape;95;p15"/>
          <p:cNvGrpSpPr/>
          <p:nvPr/>
        </p:nvGrpSpPr>
        <p:grpSpPr>
          <a:xfrm>
            <a:off x="5449798" y="454999"/>
            <a:ext cx="4026020" cy="4575600"/>
            <a:chOff x="5864288" y="1238675"/>
            <a:chExt cx="2840226" cy="3645025"/>
          </a:xfrm>
        </p:grpSpPr>
        <p:pic>
          <p:nvPicPr>
            <p:cNvPr id="96" name="Google Shape;9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800" y="86538"/>
            <a:ext cx="548700" cy="66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>
            <a:spLocks noGrp="1"/>
          </p:cNvSpPr>
          <p:nvPr>
            <p:ph type="ctrTitle"/>
          </p:nvPr>
        </p:nvSpPr>
        <p:spPr>
          <a:xfrm>
            <a:off x="779100" y="76773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/>
              <a:t>Web Scraping</a:t>
            </a:r>
            <a:endParaRPr sz="810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970900" y="2379888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Raspando a Web de forma elegante</a:t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1</a:t>
            </a: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5">
            <a:alphaModFix/>
          </a:blip>
          <a:srcRect l="-727" t="7354" r="5006" b="1958"/>
          <a:stretch/>
        </p:blipFill>
        <p:spPr>
          <a:xfrm>
            <a:off x="102600" y="4169469"/>
            <a:ext cx="1865700" cy="79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/>
              <a:t>“Web scraping é o processo de extração </a:t>
            </a:r>
            <a:r>
              <a:rPr lang="en" sz="2200" b="1"/>
              <a:t>automatizada </a:t>
            </a:r>
            <a:r>
              <a:rPr lang="en" sz="2200"/>
              <a:t>de dados de sites da web. É uma técnica utilizada para coletar informações de páginas da web de forma estruturada, permitindo a análise e o uso desses dados para diversos fins”.</a:t>
            </a:r>
            <a:endParaRPr sz="2200"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0" y="4488600"/>
            <a:ext cx="1545775" cy="6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688" y="1238675"/>
            <a:ext cx="2840226" cy="3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ctrTitle" idx="4294967295"/>
          </p:nvPr>
        </p:nvSpPr>
        <p:spPr>
          <a:xfrm>
            <a:off x="2638800" y="665425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WEB SCRAPING</a:t>
            </a:r>
            <a:endParaRPr sz="6100"/>
          </a:p>
        </p:txBody>
      </p:sp>
      <p:sp>
        <p:nvSpPr>
          <p:cNvPr id="123" name="Google Shape;123;p18"/>
          <p:cNvSpPr txBox="1">
            <a:spLocks noGrp="1"/>
          </p:cNvSpPr>
          <p:nvPr>
            <p:ph type="ctrTitle" idx="4294967295"/>
          </p:nvPr>
        </p:nvSpPr>
        <p:spPr>
          <a:xfrm>
            <a:off x="2638800" y="3156246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WEB CRAWLING</a:t>
            </a:r>
            <a:endParaRPr sz="6000"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32482" y="1369367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ctrTitle" idx="4294967295"/>
          </p:nvPr>
        </p:nvSpPr>
        <p:spPr>
          <a:xfrm>
            <a:off x="2715050" y="1867259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VS</a:t>
            </a:r>
            <a:endParaRPr sz="50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0150" y="1770303"/>
            <a:ext cx="241950" cy="23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6">
            <a:alphaModFix/>
          </a:blip>
          <a:srcRect l="-727" t="7354" r="5006" b="1958"/>
          <a:stretch/>
        </p:blipFill>
        <p:spPr>
          <a:xfrm>
            <a:off x="3824550" y="4314925"/>
            <a:ext cx="1342501" cy="5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ctrTitle" idx="4294967295"/>
          </p:nvPr>
        </p:nvSpPr>
        <p:spPr>
          <a:xfrm>
            <a:off x="930125" y="343775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WEB SCRAPING</a:t>
            </a:r>
            <a:endParaRPr sz="61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2482" y="1369367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>
            <a:spLocks noGrp="1"/>
          </p:cNvSpPr>
          <p:nvPr>
            <p:ph type="ctrTitle" idx="4294967295"/>
          </p:nvPr>
        </p:nvSpPr>
        <p:spPr>
          <a:xfrm>
            <a:off x="3243325" y="1071150"/>
            <a:ext cx="5091300" cy="300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O ato de baixar automaticamente os dados de uma página web e extrair informações muito específicas dela;</a:t>
            </a:r>
            <a:endParaRPr sz="2300">
              <a:solidFill>
                <a:schemeClr val="dk1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As informações extraídas podem ser armazenadas praticamente em qualquer lugar;</a:t>
            </a:r>
            <a:endParaRPr sz="2300">
              <a:solidFill>
                <a:schemeClr val="dk1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Conhecido como scrapers, bots.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 l="-727" t="7354" r="5006" b="1958"/>
          <a:stretch/>
        </p:blipFill>
        <p:spPr>
          <a:xfrm>
            <a:off x="7296375" y="284475"/>
            <a:ext cx="1656700" cy="7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956</Words>
  <Application>Microsoft Office PowerPoint</Application>
  <PresentationFormat>Apresentação na tela (16:9)</PresentationFormat>
  <Paragraphs>202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Bebas Neue</vt:lpstr>
      <vt:lpstr>IBM Plex Sans Condensed Medium</vt:lpstr>
      <vt:lpstr>Calibri</vt:lpstr>
      <vt:lpstr>IBM Plex Sans Condensed</vt:lpstr>
      <vt:lpstr>Arial</vt:lpstr>
      <vt:lpstr>Flavius template</vt:lpstr>
      <vt:lpstr>Web scraping With python</vt:lpstr>
      <vt:lpstr>Anderson bispo</vt:lpstr>
      <vt:lpstr>Um pouco de onde eu trabalho</vt:lpstr>
      <vt:lpstr>Um pouco do que eu faço</vt:lpstr>
      <vt:lpstr>Objetivo do curso</vt:lpstr>
      <vt:lpstr>Web Scraping</vt:lpstr>
      <vt:lpstr>Apresentação do PowerPoint</vt:lpstr>
      <vt:lpstr>WEB SCRAPING</vt:lpstr>
      <vt:lpstr>WEB SCRAPING</vt:lpstr>
      <vt:lpstr>WEB CRAWLING</vt:lpstr>
      <vt:lpstr>Roadmap of web scraping</vt:lpstr>
      <vt:lpstr>Principais ferramentas para web scraping</vt:lpstr>
      <vt:lpstr>Principais ferramentas para web scraping</vt:lpstr>
      <vt:lpstr>Principais ferramentas para web scraping</vt:lpstr>
      <vt:lpstr>Principais ferramentas para web scraping</vt:lpstr>
      <vt:lpstr>USO PRÁTICO DO WEB SCRAPING </vt:lpstr>
      <vt:lpstr>Instructions for use</vt:lpstr>
      <vt:lpstr>Processos básicos na raspagem de dados</vt:lpstr>
      <vt:lpstr>Instructions for use</vt:lpstr>
      <vt:lpstr>ALERTA!!</vt:lpstr>
      <vt:lpstr>Apresentação do PowerPoint</vt:lpstr>
      <vt:lpstr>Ide for use</vt:lpstr>
      <vt:lpstr>Importando as bibliotecas</vt:lpstr>
      <vt:lpstr>Definindo e configurando funções</vt:lpstr>
      <vt:lpstr>Acessando o link pelo navegador</vt:lpstr>
      <vt:lpstr>Criando um dataframe e gerando o arquivo excel</vt:lpstr>
      <vt:lpstr>ARQUIVOS DA AULA</vt:lpstr>
      <vt:lpstr>Automation Web scraping… … Among other things</vt:lpstr>
      <vt:lpstr>Qual o objetivo de criar bots?</vt:lpstr>
      <vt:lpstr>código selenium basico para poder iniciar o bot</vt:lpstr>
      <vt:lpstr>Importando as bibliotecas</vt:lpstr>
      <vt:lpstr>Definindo e configurando funções e acessando a url</vt:lpstr>
      <vt:lpstr>Acessando o link pelo navegador</vt:lpstr>
      <vt:lpstr>Resultado em tela</vt:lpstr>
      <vt:lpstr>Apresentação do PowerPoint</vt:lpstr>
      <vt:lpstr>Apresentação do PowerPoint</vt:lpstr>
      <vt:lpstr>CAN YOU FIND ME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With python</dc:title>
  <cp:lastModifiedBy>Anderson Bispo</cp:lastModifiedBy>
  <cp:revision>1</cp:revision>
  <dcterms:modified xsi:type="dcterms:W3CDTF">2024-05-09T00:39:19Z</dcterms:modified>
</cp:coreProperties>
</file>